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5da880c9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5da880c9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5da880c9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5da880c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5da880c9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5da880c9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5da880c9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5da880c9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7211ae2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7211ae2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7211ae2a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7211ae2a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5da880c9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5da880c9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5da880c9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5da880c9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5da880c9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5da880c9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7211ae2a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7211ae2a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5da880c9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5da880c9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50c2875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50c2875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5da880c9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5da880c9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5da880c9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5da880c9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5da880c9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5da880c9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5da880c9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5da880c9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5da880c9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5da880c9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5da880c9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5da880c9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5da880c9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5da880c9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Elementos Finais de Controle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21"/>
            <a:ext cx="82221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Hiago Batista - ES96704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Werikson Alves - ES96708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Válvula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800" y="711175"/>
            <a:ext cx="2657210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482200" y="1416475"/>
            <a:ext cx="5786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Controlar o fluxo;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Manual ou Automática;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Elétrica/Pneumática;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EFC mais utilizado na 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Indústria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Deslocamento</a:t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351600" y="1265775"/>
            <a:ext cx="5786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Deslocamento Linear;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Deslocamento Rotativo.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025" y="715275"/>
            <a:ext cx="2230625" cy="36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905" y="694950"/>
            <a:ext cx="2671943" cy="37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Partes da </a:t>
            </a:r>
            <a:r>
              <a:rPr lang="pt-BR"/>
              <a:t>Válvula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803650" y="76347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391800" y="914175"/>
            <a:ext cx="5786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 u="sng">
                <a:latin typeface="Roboto"/>
                <a:ea typeface="Roboto"/>
                <a:cs typeface="Roboto"/>
                <a:sym typeface="Roboto"/>
              </a:rPr>
              <a:t>Atuador</a:t>
            </a: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Responsável</a:t>
            </a: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 por entregar a força necessária para que o obturador possa se movimentar em relação a sede da válvula;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 u="sng">
                <a:latin typeface="Roboto"/>
                <a:ea typeface="Roboto"/>
                <a:cs typeface="Roboto"/>
                <a:sym typeface="Roboto"/>
              </a:rPr>
              <a:t>Castelo</a:t>
            </a: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: Permite a conexão do atuador ao corpo e serve de guia da haste do obturador, acomodando a caixa de engaxetamento;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 u="sng">
                <a:latin typeface="Roboto"/>
                <a:ea typeface="Roboto"/>
                <a:cs typeface="Roboto"/>
                <a:sym typeface="Roboto"/>
              </a:rPr>
              <a:t>Corpo</a:t>
            </a: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: É a parte da válvula que entra em contato com o fluido, e acomoda as sedes e permite o acoplamento da válvula à linha de processo.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Atuador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691" y="1203275"/>
            <a:ext cx="3331159" cy="32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400" y="1203275"/>
            <a:ext cx="2800450" cy="325561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291325" y="1677675"/>
            <a:ext cx="5786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Atuador Direto;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Atuador Indireto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Castelo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025" y="813100"/>
            <a:ext cx="14954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4163" y="798825"/>
            <a:ext cx="106680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450" y="803588"/>
            <a:ext cx="100965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3225" y="798813"/>
            <a:ext cx="1838325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0" y="1328675"/>
            <a:ext cx="5786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Castelo Normal;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Castelo Aletado;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Castelo Alongado;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Castelo Com Foles.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Corpo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013" y="741300"/>
            <a:ext cx="3466838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800" y="741300"/>
            <a:ext cx="294322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98250" y="1004600"/>
            <a:ext cx="5786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Sede Simples;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Sede Dupla.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Ação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98250" y="1064850"/>
            <a:ext cx="5786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Ação Direta;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Ação Reversa.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125" y="1064850"/>
            <a:ext cx="5858726" cy="37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Posicionador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475" y="771450"/>
            <a:ext cx="1352550" cy="29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7040451" cy="290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 de Vazão</a:t>
            </a:r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210975" y="1245700"/>
            <a:ext cx="5786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 u="sng">
                <a:latin typeface="Roboto"/>
                <a:ea typeface="Roboto"/>
                <a:cs typeface="Roboto"/>
                <a:sym typeface="Roboto"/>
              </a:rPr>
              <a:t>Linear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: Essa característica de vazão produz uma variação de vazão proporcional à variação de sua abertura;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 u="sng">
                <a:latin typeface="Roboto"/>
                <a:ea typeface="Roboto"/>
                <a:cs typeface="Roboto"/>
                <a:sym typeface="Roboto"/>
              </a:rPr>
              <a:t>Abertura Rápida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: Para esta outra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característica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, produz-se uma grande variação na taxa de vazão, para uma pequena variação na posição da haste. São muito utilizados em controles ON-OFF.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 u="sng"/>
              <a:t>Igual porcentagem</a:t>
            </a:r>
            <a:r>
              <a:rPr lang="pt-BR"/>
              <a:t>: Para um deslocamento unitário da haste da válvula, a vazão varia à mesma percentagem.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Válvula</a:t>
            </a:r>
            <a:r>
              <a:rPr lang="pt-BR"/>
              <a:t> na Malha de Controle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825" y="771450"/>
            <a:ext cx="688834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um elemento final de controle?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Set-Point;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Medição;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Elemento de Controle;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Elemento de Correção;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Processo;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Saída.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2275575"/>
            <a:ext cx="5676275" cy="14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atenção de todos!</a:t>
            </a:r>
            <a:endParaRPr/>
          </a:p>
        </p:txBody>
      </p:sp>
      <p:sp>
        <p:nvSpPr>
          <p:cNvPr id="210" name="Google Shape;210;p32"/>
          <p:cNvSpPr txBox="1"/>
          <p:nvPr>
            <p:ph idx="4294967295" type="subTitle"/>
          </p:nvPr>
        </p:nvSpPr>
        <p:spPr>
          <a:xfrm>
            <a:off x="460950" y="28895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pt-BR" sz="1765">
                <a:solidFill>
                  <a:schemeClr val="lt1"/>
                </a:solidFill>
              </a:rPr>
              <a:t>Perguntas?</a:t>
            </a:r>
            <a:endParaRPr sz="1765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Elementos finais de controle</a:t>
            </a:r>
            <a:endParaRPr/>
          </a:p>
        </p:txBody>
      </p:sp>
      <p:sp>
        <p:nvSpPr>
          <p:cNvPr id="81" name="Google Shape;81;p15"/>
          <p:cNvSpPr txBox="1"/>
          <p:nvPr>
            <p:ph idx="4294967295" type="body"/>
          </p:nvPr>
        </p:nvSpPr>
        <p:spPr>
          <a:xfrm>
            <a:off x="220750" y="9145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Dumper/Abafador;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Bomba;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Motor;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Válvula.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960" y="3274972"/>
            <a:ext cx="1760575" cy="17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488" y="3199775"/>
            <a:ext cx="1657275" cy="16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6275" y="3101837"/>
            <a:ext cx="1208575" cy="19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50" y="3274975"/>
            <a:ext cx="1870050" cy="15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Bomba</a:t>
            </a:r>
            <a:endParaRPr/>
          </a:p>
        </p:txBody>
      </p:sp>
      <p:sp>
        <p:nvSpPr>
          <p:cNvPr id="91" name="Google Shape;91;p16"/>
          <p:cNvSpPr txBox="1"/>
          <p:nvPr>
            <p:ph idx="4294967295" type="body"/>
          </p:nvPr>
        </p:nvSpPr>
        <p:spPr>
          <a:xfrm>
            <a:off x="460950" y="9245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Bombas de Deslocamento Positivo;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Bombas Centrífugas;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Bombas de Diafragma;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Bomba à Jato;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50" y="2969050"/>
            <a:ext cx="1993624" cy="199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300" y="2808206"/>
            <a:ext cx="3309549" cy="215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252" y="2339275"/>
            <a:ext cx="1993624" cy="28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Partes da Bomba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707" y="726924"/>
            <a:ext cx="5349918" cy="41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180825" y="1004600"/>
            <a:ext cx="348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Carcaça;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Impelidor;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Eixo de acionamento.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50" y="2408100"/>
            <a:ext cx="2584227" cy="24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Bomba na Malha de Controle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25" y="1633538"/>
            <a:ext cx="807720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Motor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431975" y="1396375"/>
            <a:ext cx="578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"/>
              <a:buChar char="●"/>
            </a:pPr>
            <a:r>
              <a:rPr lang="pt-BR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Motor C.C.;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"/>
              <a:buChar char="●"/>
            </a:pPr>
            <a:r>
              <a:rPr lang="pt-BR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Motor C.A. - Síncrono;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"/>
              <a:buChar char="●"/>
            </a:pPr>
            <a:r>
              <a:rPr lang="pt-BR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Motor C.A. - Indução.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75" y="2571750"/>
            <a:ext cx="2661805" cy="239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350" y="2571750"/>
            <a:ext cx="2773225" cy="24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Partes do Motor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853900" y="155712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572625" y="1039888"/>
            <a:ext cx="5786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Estator;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Rotor.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25" y="2076725"/>
            <a:ext cx="6719144" cy="2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Motor na malha de controle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25" y="1213450"/>
            <a:ext cx="766762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